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4"/>
  </p:notesMasterIdLst>
  <p:sldIdLst>
    <p:sldId id="256" r:id="rId2"/>
    <p:sldId id="257" r:id="rId3"/>
    <p:sldId id="28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12192000" cy="6858000"/>
  <p:notesSz cx="6858000" cy="9144000"/>
  <p:embeddedFontLst>
    <p:embeddedFont>
      <p:font typeface="Amatic SC" panose="020B0604020202020204" charset="-79"/>
      <p:regular r:id="rId35"/>
      <p:bold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Open Sans" panose="020B0604020202020204" charset="0"/>
      <p:regular r:id="rId41"/>
      <p:bold r:id="rId42"/>
      <p:italic r:id="rId43"/>
      <p:boldItalic r:id="rId44"/>
    </p:embeddedFont>
    <p:embeddedFont>
      <p:font typeface="Open Sans Light" panose="020B0604020202020204" charset="0"/>
      <p:regular r:id="rId45"/>
      <p:bold r:id="rId46"/>
      <p:italic r:id="rId47"/>
      <p:boldItalic r:id="rId48"/>
    </p:embeddedFont>
    <p:embeddedFont>
      <p:font typeface="Roboto Mono" panose="020B0604020202020204" charset="0"/>
      <p:regular r:id="rId49"/>
      <p:bold r:id="rId50"/>
      <p:italic r:id="rId51"/>
      <p:boldItalic r:id="rId52"/>
    </p:embeddedFont>
    <p:embeddedFont>
      <p:font typeface="Roboto Mono Medium" panose="020B060402020202020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485bd0b8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2485bd0b8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7419f800b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7419f800b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58d13e47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58d13e47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7419f800b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87419f800b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87419f800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87419f800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7419f800b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7419f800b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7419f800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7419f800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7419f800b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7419f800b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578dffeb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578dffeb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87419f800b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87419f800b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58d13e47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58d13e47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62d43c6698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62d43c6698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58d13e47e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58d13e47e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578dffeb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578dffeb5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58d13e47e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758d13e47e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58d13e47e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58d13e47e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58d13e47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58d13e47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58d13e47e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758d13e47e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58d13e47e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758d13e47e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7419f800b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87419f800b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7419f800b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87419f800b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7419f800b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87419f800b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55866236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558662364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60128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87419f800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87419f800b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7419f800b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7419f800b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87419f800b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87419f800b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ec41e2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ec41e2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55866236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558662364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58d13e4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758d13e4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58d13e47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58d13e47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58d13e47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58d13e47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58d13e47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58d13e47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- Úvodní slide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594500" y="1991032"/>
            <a:ext cx="7847700" cy="22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48633" y="4270233"/>
            <a:ext cx="6802800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i="0" u="none" strike="noStrike" cap="none">
                <a:solidFill>
                  <a:schemeClr val="lt1"/>
                </a:solidFill>
              </a:defRPr>
            </a:lvl1pPr>
            <a:lvl2pPr marL="457200" marR="0" lvl="1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2pPr>
            <a:lvl3pPr marL="914400" marR="0" lvl="2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3pPr>
            <a:lvl4pPr marL="1371600" marR="0" lvl="3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4pPr>
            <a:lvl5pPr marL="1828800" marR="0" lvl="4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5pPr>
            <a:lvl6pPr marL="2286000" marR="0" lvl="5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6pPr>
            <a:lvl7pPr marL="2743200" marR="0" lvl="6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7pPr>
            <a:lvl8pPr marL="3200400" marR="0" lvl="7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8pPr>
            <a:lvl9pPr marL="3657600" marR="0" lvl="8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dpis a obsah" type="obj">
  <p:cSld name="OBJEC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body" idx="1"/>
          </p:nvPr>
        </p:nvSpPr>
        <p:spPr>
          <a:xfrm>
            <a:off x="964660" y="1378151"/>
            <a:ext cx="10134600" cy="4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 i="0" u="none" strike="noStrike" cap="none">
                <a:solidFill>
                  <a:schemeClr val="dk1"/>
                </a:solidFill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 i="0" u="none" strike="noStrike" cap="none">
                <a:solidFill>
                  <a:schemeClr val="dk1"/>
                </a:solidFill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None/>
              <a:defRPr sz="3200" i="0" u="none" strike="noStrike" cap="none">
                <a:solidFill>
                  <a:srgbClr val="2B3990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slo na modrem">
  <p:cSld name="2_Záhlaví části">
    <p:bg>
      <p:bgPr>
        <a:solidFill>
          <a:srgbClr val="2D2E82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2"/>
          <p:cNvSpPr txBox="1">
            <a:spLocks noGrp="1"/>
          </p:cNvSpPr>
          <p:nvPr>
            <p:ph type="title"/>
          </p:nvPr>
        </p:nvSpPr>
        <p:spPr>
          <a:xfrm>
            <a:off x="1079770" y="1371600"/>
            <a:ext cx="10029300" cy="43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72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azdny 1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 - Úvodní slide s partnery">
  <p:cSld name="CUSTOM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594500" y="1357832"/>
            <a:ext cx="7847700" cy="22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48633" y="3637033"/>
            <a:ext cx="6802800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i="0" u="none" strike="noStrike" cap="none">
                <a:solidFill>
                  <a:schemeClr val="lt1"/>
                </a:solidFill>
              </a:defRPr>
            </a:lvl1pPr>
            <a:lvl2pPr marL="457200" marR="0" lvl="1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2pPr>
            <a:lvl3pPr marL="914400" marR="0" lvl="2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3pPr>
            <a:lvl4pPr marL="1371600" marR="0" lvl="3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4pPr>
            <a:lvl5pPr marL="1828800" marR="0" lvl="4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5pPr>
            <a:lvl6pPr marL="2286000" marR="0" lvl="5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6pPr>
            <a:lvl7pPr marL="2743200" marR="0" lvl="6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7pPr>
            <a:lvl8pPr marL="3200400" marR="0" lvl="7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8pPr>
            <a:lvl9pPr marL="3657600" marR="0" lvl="8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2"/>
          </p:nvPr>
        </p:nvSpPr>
        <p:spPr>
          <a:xfrm>
            <a:off x="2423200" y="5953767"/>
            <a:ext cx="2490900" cy="51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1100"/>
              </a:spcBef>
              <a:spcAft>
                <a:spcPts val="0"/>
              </a:spcAft>
              <a:buNone/>
              <a:defRPr sz="19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11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1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1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1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1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1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1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1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 - Text">
  <p:cSld name="OBJECT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064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Char char="•"/>
              <a:defRPr sz="2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 Light"/>
              <a:buChar char="•"/>
              <a:defRPr sz="20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Light"/>
              <a:buChar char="•"/>
              <a:defRPr sz="19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9587095" y="6073934"/>
            <a:ext cx="7527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120000" anchor="t" anchorCtr="0">
            <a:noAutofit/>
          </a:bodyPr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900"/>
              <a:buFont typeface="Open Sans"/>
              <a:buNone/>
              <a:defRPr sz="3200" i="0" u="none" strike="noStrike" cap="non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Kód">
  <p:cSld name="OBJECT_2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23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064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Char char="•"/>
              <a:defRPr sz="2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 Light"/>
              <a:buChar char="•"/>
              <a:defRPr sz="20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Light"/>
              <a:buChar char="•"/>
              <a:defRPr sz="19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9587095" y="6073934"/>
            <a:ext cx="7527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120000" anchor="t" anchorCtr="0">
            <a:noAutofit/>
          </a:bodyPr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900"/>
              <a:buFont typeface="Open Sans"/>
              <a:buNone/>
              <a:defRPr sz="3200" i="0" u="none" strike="noStrike" cap="non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603800" y="3679656"/>
            <a:ext cx="10984500" cy="23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064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 Medium"/>
              <a:buChar char="•"/>
              <a:defRPr sz="28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Mono Medium"/>
              <a:buChar char="•"/>
              <a:defRPr sz="24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Mono Medium"/>
              <a:buChar char="•"/>
              <a:defRPr sz="20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 Mono Medium"/>
              <a:buChar char="•"/>
              <a:defRPr sz="19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Medium"/>
              <a:buChar char="•"/>
              <a:defRPr sz="16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Medium"/>
              <a:buChar char="•"/>
              <a:defRPr sz="16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Medium"/>
              <a:buChar char="•"/>
              <a:defRPr sz="16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Medium"/>
              <a:buChar char="•"/>
              <a:defRPr sz="16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Medium"/>
              <a:buChar char="•"/>
              <a:defRPr sz="16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 - Prázdný">
  <p:cSld name="CUSTOM_2">
    <p:bg>
      <p:bgPr>
        <a:solidFill>
          <a:schemeClr val="l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 - Prázdný s logem">
  <p:cSld name="CUSTOM_3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7 - Oddělovač kapitol">
  <p:cSld name="CUSTOM_5">
    <p:bg>
      <p:bgPr>
        <a:solidFill>
          <a:schemeClr val="dk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subTitle" idx="1"/>
          </p:nvPr>
        </p:nvSpPr>
        <p:spPr>
          <a:xfrm>
            <a:off x="593633" y="4281800"/>
            <a:ext cx="10985100" cy="13125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11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1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1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1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1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1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1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1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A7B17"/>
          </p15:clr>
        </p15:guide>
        <p15:guide id="2" pos="384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 - Medailonek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 title="Nadpis"/>
          <p:cNvSpPr txBox="1">
            <a:spLocks noGrp="1"/>
          </p:cNvSpPr>
          <p:nvPr>
            <p:ph type="title"/>
          </p:nvPr>
        </p:nvSpPr>
        <p:spPr>
          <a:xfrm>
            <a:off x="6695467" y="4437467"/>
            <a:ext cx="48933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120000" anchor="t" anchorCtr="0">
            <a:noAutofit/>
          </a:bodyPr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900"/>
              <a:buFont typeface="Open Sans"/>
              <a:buNone/>
              <a:defRPr sz="3200" i="0" u="none" strike="noStrike" cap="non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body" idx="1"/>
          </p:nvPr>
        </p:nvSpPr>
        <p:spPr>
          <a:xfrm>
            <a:off x="6695467" y="1464800"/>
            <a:ext cx="4893300" cy="26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2"/>
          </p:nvPr>
        </p:nvSpPr>
        <p:spPr>
          <a:xfrm>
            <a:off x="6523100" y="4907800"/>
            <a:ext cx="4893300" cy="6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1100"/>
              </a:spcBef>
              <a:spcAft>
                <a:spcPts val="0"/>
              </a:spcAft>
              <a:buNone/>
              <a:defRPr sz="2400" i="1">
                <a:solidFill>
                  <a:srgbClr val="888888"/>
                </a:solidFill>
              </a:defRPr>
            </a:lvl1pPr>
            <a:lvl2pPr lvl="1" rtl="0">
              <a:spcBef>
                <a:spcPts val="11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1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1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1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1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1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1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1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40">
          <p15:clr>
            <a:srgbClr val="FA7B17"/>
          </p15:clr>
        </p15:guide>
        <p15:guide id="2" pos="650">
          <p15:clr>
            <a:srgbClr val="4A86E8"/>
          </p15:clr>
        </p15:guide>
        <p15:guide id="3" pos="3175">
          <p15:clr>
            <a:srgbClr val="4A86E8"/>
          </p15:clr>
        </p15:guide>
        <p15:guide id="4" orient="horz" pos="892">
          <p15:clr>
            <a:srgbClr val="4A86E8"/>
          </p15:clr>
        </p15:guide>
        <p15:guide id="5" orient="horz" pos="3417">
          <p15:clr>
            <a:srgbClr val="4A86E8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vodni snimek nalevo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1079770" y="1252538"/>
            <a:ext cx="100293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 i="0" u="none" strike="noStrike" cap="none">
                <a:solidFill>
                  <a:schemeClr val="lt1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subTitle" idx="1"/>
          </p:nvPr>
        </p:nvSpPr>
        <p:spPr>
          <a:xfrm>
            <a:off x="1140800" y="4083674"/>
            <a:ext cx="9144000" cy="11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400" i="0" u="none" strike="noStrike" cap="none">
                <a:solidFill>
                  <a:schemeClr val="lt1"/>
                </a:solidFill>
              </a:defRPr>
            </a:lvl1pPr>
            <a:lvl2pPr marL="457200" marR="0" lvl="1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 i="0" u="none" strike="noStrike" cap="none">
                <a:solidFill>
                  <a:schemeClr val="lt1"/>
                </a:solidFill>
              </a:defRPr>
            </a:lvl2pPr>
            <a:lvl3pPr marL="914400" marR="0" lvl="2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800" i="0" u="none" strike="noStrike" cap="none">
                <a:solidFill>
                  <a:schemeClr val="lt1"/>
                </a:solidFill>
              </a:defRPr>
            </a:lvl3pPr>
            <a:lvl4pPr marL="1371600" marR="0" lvl="3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600" i="0" u="none" strike="noStrike" cap="none">
                <a:solidFill>
                  <a:schemeClr val="lt1"/>
                </a:solidFill>
              </a:defRPr>
            </a:lvl4pPr>
            <a:lvl5pPr marL="1828800" marR="0" lvl="4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i="0" u="none" strike="noStrike" cap="none">
                <a:solidFill>
                  <a:schemeClr val="lt1"/>
                </a:solidFill>
              </a:defRPr>
            </a:lvl5pPr>
            <a:lvl6pPr marL="2286000" marR="0" lvl="5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i="0" u="none" strike="noStrike" cap="none">
                <a:solidFill>
                  <a:schemeClr val="lt1"/>
                </a:solidFill>
              </a:defRPr>
            </a:lvl6pPr>
            <a:lvl7pPr marL="2743200" marR="0" lvl="6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i="0" u="none" strike="noStrike" cap="none">
                <a:solidFill>
                  <a:schemeClr val="lt1"/>
                </a:solidFill>
              </a:defRPr>
            </a:lvl7pPr>
            <a:lvl8pPr marL="3200400" marR="0" lvl="7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i="0" u="none" strike="noStrike" cap="none">
                <a:solidFill>
                  <a:schemeClr val="lt1"/>
                </a:solidFill>
              </a:defRPr>
            </a:lvl8pPr>
            <a:lvl9pPr marL="3657600" marR="0" lvl="8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604267" y="1363191"/>
            <a:ext cx="10984500" cy="46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064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Char char="•"/>
              <a:defRPr sz="2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 Light"/>
              <a:buChar char="•"/>
              <a:defRPr sz="20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Light"/>
              <a:buChar char="•"/>
              <a:defRPr sz="19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9587095" y="6073934"/>
            <a:ext cx="7527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120000" anchor="t" anchorCtr="0">
            <a:noAutofit/>
          </a:bodyPr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900"/>
              <a:buFont typeface="Open Sans"/>
              <a:buNone/>
              <a:defRPr sz="3200" i="0" u="none" strike="noStrike" cap="non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EA4335"/>
          </p15:clr>
        </p15:guide>
        <p15:guide id="2" pos="3840">
          <p15:clr>
            <a:srgbClr val="EA4335"/>
          </p15:clr>
        </p15:guide>
        <p15:guide id="3" pos="381">
          <p15:clr>
            <a:srgbClr val="000000"/>
          </p15:clr>
        </p15:guide>
        <p15:guide id="4" pos="7300">
          <p15:clr>
            <a:srgbClr val="000000"/>
          </p15:clr>
        </p15:guide>
        <p15:guide id="5" orient="horz" pos="368">
          <p15:clr>
            <a:srgbClr val="000000"/>
          </p15:clr>
        </p15:guide>
        <p15:guide id="6" orient="horz" pos="3777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li.vuejs.org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sa/4.0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title"/>
          </p:nvPr>
        </p:nvSpPr>
        <p:spPr>
          <a:xfrm>
            <a:off x="594500" y="1991032"/>
            <a:ext cx="7847700" cy="2279100"/>
          </a:xfrm>
          <a:prstGeom prst="rect">
            <a:avLst/>
          </a:prstGeom>
        </p:spPr>
        <p:txBody>
          <a:bodyPr spcFirstLastPara="1" wrap="square" lIns="0" tIns="0" rIns="1219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Vue CLI + workflow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1"/>
          </p:nvPr>
        </p:nvSpPr>
        <p:spPr>
          <a:xfrm>
            <a:off x="648633" y="4270233"/>
            <a:ext cx="6802800" cy="89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-US"/>
              <a:t>Luděk Roleček</a:t>
            </a:r>
            <a:endParaRPr/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-US"/>
              <a:t>23. 5. 2020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Příkazový řádek / terminál</a:t>
            </a:r>
            <a:endParaRPr sz="3600"/>
          </a:p>
        </p:txBody>
      </p:sp>
      <p:sp>
        <p:nvSpPr>
          <p:cNvPr id="99" name="Google Shape;99;p22"/>
          <p:cNvSpPr txBox="1">
            <a:spLocks noGrp="1"/>
          </p:cNvSpPr>
          <p:nvPr>
            <p:ph type="subTitle" idx="1"/>
          </p:nvPr>
        </p:nvSpPr>
        <p:spPr>
          <a:xfrm>
            <a:off x="593633" y="4281800"/>
            <a:ext cx="10985100" cy="13125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241300" lvl="0" indent="-5080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Příkazový řádek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5" name="Google Shape;105;p23"/>
          <p:cNvSpPr txBox="1">
            <a:spLocks noGrp="1"/>
          </p:cNvSpPr>
          <p:nvPr>
            <p:ph type="body" idx="1"/>
          </p:nvPr>
        </p:nvSpPr>
        <p:spPr>
          <a:xfrm>
            <a:off x="604275" y="1363200"/>
            <a:ext cx="67470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Otevřeme příkazovou řádku: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ve Windows stiskni klávesu Windows (ikona Okna) nebo otevři nabídku Start a začni psát “cmd” - vyhledá se aplikace “Příkazový řádek”</a:t>
            </a:r>
            <a:br>
              <a:rPr lang="en-US" sz="2400"/>
            </a:b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na Macu otevři složku Aplications &gt; Utilities a z ní spusť Terminal</a:t>
            </a:r>
            <a:endParaRPr sz="2400"/>
          </a:p>
        </p:txBody>
      </p:sp>
      <p:pic>
        <p:nvPicPr>
          <p:cNvPr id="106" name="Google Shape;1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5600" y="2319924"/>
            <a:ext cx="3893800" cy="221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4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Jak se pohybovat na disku pomocí příkazové řádky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12" name="Google Shape;112;p24"/>
          <p:cNvSpPr txBox="1">
            <a:spLocks noGrp="1"/>
          </p:cNvSpPr>
          <p:nvPr>
            <p:ph type="body" idx="1"/>
          </p:nvPr>
        </p:nvSpPr>
        <p:spPr>
          <a:xfrm>
            <a:off x="604275" y="2959450"/>
            <a:ext cx="109845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 b="1">
                <a:latin typeface="Open Sans"/>
                <a:ea typeface="Open Sans"/>
                <a:cs typeface="Open Sans"/>
                <a:sym typeface="Open Sans"/>
              </a:rPr>
              <a:t>Windows:</a:t>
            </a:r>
            <a:r>
              <a:rPr lang="en-US" sz="2400"/>
              <a:t> Příkaz </a:t>
            </a:r>
            <a:r>
              <a:rPr lang="en-US" sz="2400">
                <a:solidFill>
                  <a:schemeClr val="accent1"/>
                </a:solidFill>
              </a:rPr>
              <a:t>dir</a:t>
            </a:r>
            <a:r>
              <a:rPr lang="en-US" sz="2400"/>
              <a:t> vypíše obsah složky</a:t>
            </a:r>
            <a:endParaRPr sz="2400"/>
          </a:p>
        </p:txBody>
      </p:sp>
      <p:sp>
        <p:nvSpPr>
          <p:cNvPr id="113" name="Google Shape;113;p24"/>
          <p:cNvSpPr txBox="1"/>
          <p:nvPr/>
        </p:nvSpPr>
        <p:spPr>
          <a:xfrm>
            <a:off x="604275" y="1480150"/>
            <a:ext cx="10984500" cy="1322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C:\Users\Eva&gt; </a:t>
            </a:r>
            <a:r>
              <a:rPr lang="en-US" sz="3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dir</a:t>
            </a:r>
            <a:endParaRPr sz="3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" name="Google Shape;114;p24"/>
          <p:cNvSpPr txBox="1">
            <a:spLocks noGrp="1"/>
          </p:cNvSpPr>
          <p:nvPr>
            <p:ph type="body" idx="1"/>
          </p:nvPr>
        </p:nvSpPr>
        <p:spPr>
          <a:xfrm>
            <a:off x="604275" y="5337550"/>
            <a:ext cx="95595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 b="1">
                <a:latin typeface="Open Sans"/>
                <a:ea typeface="Open Sans"/>
                <a:cs typeface="Open Sans"/>
                <a:sym typeface="Open Sans"/>
              </a:rPr>
              <a:t>Mac:</a:t>
            </a:r>
            <a:r>
              <a:rPr lang="en-US" sz="2400"/>
              <a:t> Příkaz </a:t>
            </a:r>
            <a:r>
              <a:rPr lang="en-US" sz="2400">
                <a:solidFill>
                  <a:schemeClr val="accent1"/>
                </a:solidFill>
              </a:rPr>
              <a:t>ls </a:t>
            </a:r>
            <a:r>
              <a:rPr lang="en-US" sz="2400"/>
              <a:t>vypíše obsah složky</a:t>
            </a:r>
            <a:endParaRPr sz="2400"/>
          </a:p>
        </p:txBody>
      </p:sp>
      <p:sp>
        <p:nvSpPr>
          <p:cNvPr id="115" name="Google Shape;115;p24"/>
          <p:cNvSpPr txBox="1"/>
          <p:nvPr/>
        </p:nvSpPr>
        <p:spPr>
          <a:xfrm>
            <a:off x="604275" y="3858250"/>
            <a:ext cx="10984500" cy="1322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MacBook:~Eva$ </a:t>
            </a:r>
            <a:r>
              <a:rPr lang="en-US" sz="3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ls</a:t>
            </a:r>
            <a:endParaRPr sz="3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Jak se pohybovat na disku pomocí příkazové řádky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21" name="Google Shape;121;p25"/>
          <p:cNvSpPr txBox="1">
            <a:spLocks noGrp="1"/>
          </p:cNvSpPr>
          <p:nvPr>
            <p:ph type="body" idx="1"/>
          </p:nvPr>
        </p:nvSpPr>
        <p:spPr>
          <a:xfrm>
            <a:off x="604275" y="3561375"/>
            <a:ext cx="10984500" cy="22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Příkaz </a:t>
            </a:r>
            <a:r>
              <a:rPr lang="en-US" sz="2400">
                <a:solidFill>
                  <a:schemeClr val="accent1"/>
                </a:solidFill>
              </a:rPr>
              <a:t>cd</a:t>
            </a:r>
            <a:r>
              <a:rPr lang="en-US" sz="2400"/>
              <a:t> - Change Directory, změna složky</a:t>
            </a: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/>
              <a:t>Pomocí </a:t>
            </a:r>
            <a:r>
              <a:rPr lang="en-US" sz="2400">
                <a:solidFill>
                  <a:schemeClr val="accent1"/>
                </a:solidFill>
              </a:rPr>
              <a:t>cd nazev</a:t>
            </a:r>
            <a:r>
              <a:rPr lang="en-US" sz="2400"/>
              <a:t> se přesuneme do složky se zadaným názvem.</a:t>
            </a: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2400"/>
              <a:t>Pokud obsahuje název složky mezeru, použijeme uvozovky </a:t>
            </a:r>
            <a:r>
              <a:rPr lang="en-US" sz="2400">
                <a:solidFill>
                  <a:schemeClr val="accent1"/>
                </a:solidFill>
              </a:rPr>
              <a:t>cd "název složky"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122" name="Google Shape;122;p25"/>
          <p:cNvSpPr txBox="1"/>
          <p:nvPr/>
        </p:nvSpPr>
        <p:spPr>
          <a:xfrm>
            <a:off x="604275" y="1480150"/>
            <a:ext cx="10984500" cy="1789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C:\Users\Eva&gt; </a:t>
            </a:r>
            <a:r>
              <a:rPr lang="en-US" sz="3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cd projekty</a:t>
            </a:r>
            <a:endParaRPr sz="3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C:\Users\Eva\projekty&gt;</a:t>
            </a:r>
            <a:endParaRPr sz="3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Jak se pohybovat na disku pomocí příkazové řádky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28" name="Google Shape;128;p26"/>
          <p:cNvSpPr txBox="1">
            <a:spLocks noGrp="1"/>
          </p:cNvSpPr>
          <p:nvPr>
            <p:ph type="body" idx="1"/>
          </p:nvPr>
        </p:nvSpPr>
        <p:spPr>
          <a:xfrm>
            <a:off x="604275" y="2959450"/>
            <a:ext cx="95595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/>
              <a:t>Pomocí </a:t>
            </a:r>
            <a:r>
              <a:rPr lang="en-US" sz="2400">
                <a:solidFill>
                  <a:schemeClr val="accent1"/>
                </a:solidFill>
              </a:rPr>
              <a:t>cd ..</a:t>
            </a:r>
            <a:r>
              <a:rPr lang="en-US" sz="2400"/>
              <a:t> se přesuneme do nadřazené složky (o jednu zpět)</a:t>
            </a:r>
            <a:endParaRPr sz="2400"/>
          </a:p>
        </p:txBody>
      </p:sp>
      <p:sp>
        <p:nvSpPr>
          <p:cNvPr id="129" name="Google Shape;129;p26"/>
          <p:cNvSpPr txBox="1"/>
          <p:nvPr/>
        </p:nvSpPr>
        <p:spPr>
          <a:xfrm>
            <a:off x="604275" y="1480150"/>
            <a:ext cx="10984500" cy="1322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C:\Users\Eva&gt; </a:t>
            </a:r>
            <a:r>
              <a:rPr lang="en-US" sz="3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cd ..</a:t>
            </a:r>
            <a:endParaRPr sz="3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C:\Users&gt;</a:t>
            </a:r>
            <a:endParaRPr sz="3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" name="Google Shape;130;p26"/>
          <p:cNvSpPr txBox="1">
            <a:spLocks noGrp="1"/>
          </p:cNvSpPr>
          <p:nvPr>
            <p:ph type="body" idx="1"/>
          </p:nvPr>
        </p:nvSpPr>
        <p:spPr>
          <a:xfrm>
            <a:off x="604275" y="5337550"/>
            <a:ext cx="95595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/>
              <a:t>Pomocí </a:t>
            </a:r>
            <a:r>
              <a:rPr lang="en-US" sz="2400">
                <a:solidFill>
                  <a:schemeClr val="accent1"/>
                </a:solidFill>
              </a:rPr>
              <a:t>cd /</a:t>
            </a:r>
            <a:r>
              <a:rPr lang="en-US" sz="2400"/>
              <a:t> se přesuneme do kořenové složky disku.</a:t>
            </a:r>
            <a:endParaRPr sz="2400"/>
          </a:p>
        </p:txBody>
      </p:sp>
      <p:sp>
        <p:nvSpPr>
          <p:cNvPr id="131" name="Google Shape;131;p26"/>
          <p:cNvSpPr txBox="1"/>
          <p:nvPr/>
        </p:nvSpPr>
        <p:spPr>
          <a:xfrm>
            <a:off x="604275" y="3858250"/>
            <a:ext cx="10984500" cy="1322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C:\Users\Eva&gt; </a:t>
            </a:r>
            <a:r>
              <a:rPr lang="en-US" sz="3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cd /</a:t>
            </a:r>
            <a:endParaRPr sz="3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C:\</a:t>
            </a:r>
            <a:endParaRPr sz="3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Jak se pohybovat na disku pomocí příkazové řádky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7" name="Google Shape;137;p27"/>
          <p:cNvSpPr txBox="1">
            <a:spLocks noGrp="1"/>
          </p:cNvSpPr>
          <p:nvPr>
            <p:ph type="body" idx="1"/>
          </p:nvPr>
        </p:nvSpPr>
        <p:spPr>
          <a:xfrm>
            <a:off x="604275" y="2959450"/>
            <a:ext cx="109845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 b="1">
                <a:latin typeface="Open Sans"/>
                <a:ea typeface="Open Sans"/>
                <a:cs typeface="Open Sans"/>
                <a:sym typeface="Open Sans"/>
              </a:rPr>
              <a:t>Windows:</a:t>
            </a:r>
            <a:r>
              <a:rPr lang="en-US" sz="2400"/>
              <a:t> Pomocí </a:t>
            </a:r>
            <a:r>
              <a:rPr lang="en-US" sz="2400">
                <a:solidFill>
                  <a:schemeClr val="accent1"/>
                </a:solidFill>
              </a:rPr>
              <a:t>D:</a:t>
            </a:r>
            <a:r>
              <a:rPr lang="en-US" sz="2400"/>
              <a:t> se přesuneme na disk označený písmenem D (nebo jiný).</a:t>
            </a:r>
            <a:endParaRPr sz="2400"/>
          </a:p>
        </p:txBody>
      </p:sp>
      <p:sp>
        <p:nvSpPr>
          <p:cNvPr id="138" name="Google Shape;138;p27"/>
          <p:cNvSpPr txBox="1"/>
          <p:nvPr/>
        </p:nvSpPr>
        <p:spPr>
          <a:xfrm>
            <a:off x="604275" y="1480150"/>
            <a:ext cx="10984500" cy="1322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C:\Users\Eva&gt; </a:t>
            </a:r>
            <a:r>
              <a:rPr lang="en-US" sz="3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D:</a:t>
            </a:r>
            <a:endParaRPr sz="3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D:\</a:t>
            </a:r>
            <a:endParaRPr sz="3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" name="Google Shape;139;p27"/>
          <p:cNvSpPr txBox="1">
            <a:spLocks noGrp="1"/>
          </p:cNvSpPr>
          <p:nvPr>
            <p:ph type="body" idx="1"/>
          </p:nvPr>
        </p:nvSpPr>
        <p:spPr>
          <a:xfrm>
            <a:off x="604275" y="5337550"/>
            <a:ext cx="95595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 b="1">
                <a:latin typeface="Open Sans"/>
                <a:ea typeface="Open Sans"/>
                <a:cs typeface="Open Sans"/>
                <a:sym typeface="Open Sans"/>
              </a:rPr>
              <a:t>Mac:</a:t>
            </a:r>
            <a:r>
              <a:rPr lang="en-US" sz="2400"/>
              <a:t> Pomocí </a:t>
            </a:r>
            <a:r>
              <a:rPr lang="en-US" sz="2400">
                <a:solidFill>
                  <a:schemeClr val="accent1"/>
                </a:solidFill>
              </a:rPr>
              <a:t>cd /Volumes/Nazev</a:t>
            </a:r>
            <a:r>
              <a:rPr lang="en-US" sz="2400"/>
              <a:t> se přesuneme do kořenové složky disku s daným názvem.</a:t>
            </a:r>
            <a:endParaRPr sz="2400"/>
          </a:p>
        </p:txBody>
      </p:sp>
      <p:sp>
        <p:nvSpPr>
          <p:cNvPr id="140" name="Google Shape;140;p27"/>
          <p:cNvSpPr txBox="1"/>
          <p:nvPr/>
        </p:nvSpPr>
        <p:spPr>
          <a:xfrm>
            <a:off x="604275" y="3858250"/>
            <a:ext cx="10984500" cy="1322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MacBook:~Eva$ </a:t>
            </a:r>
            <a:r>
              <a:rPr lang="en-US" sz="3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cd /Volumes/Nazev</a:t>
            </a:r>
            <a:endParaRPr sz="3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MacBook:~Nazev$</a:t>
            </a:r>
            <a:endParaRPr sz="3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>
            <a:spLocks noGrp="1"/>
          </p:cNvSpPr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Instalace Vue CLI</a:t>
            </a:r>
            <a:endParaRPr sz="3600"/>
          </a:p>
        </p:txBody>
      </p:sp>
      <p:sp>
        <p:nvSpPr>
          <p:cNvPr id="146" name="Google Shape;146;p28"/>
          <p:cNvSpPr txBox="1">
            <a:spLocks noGrp="1"/>
          </p:cNvSpPr>
          <p:nvPr>
            <p:ph type="subTitle" idx="1"/>
          </p:nvPr>
        </p:nvSpPr>
        <p:spPr>
          <a:xfrm>
            <a:off x="593633" y="4281800"/>
            <a:ext cx="10985100" cy="13125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241300" lvl="0" indent="-5080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Instalace Vue CLI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52" name="Google Shape;152;p29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Ve Windows na příkazovém řádku napiš následující příkaz:</a:t>
            </a:r>
            <a:endParaRPr sz="2400"/>
          </a:p>
        </p:txBody>
      </p:sp>
      <p:sp>
        <p:nvSpPr>
          <p:cNvPr id="153" name="Google Shape;153;p29"/>
          <p:cNvSpPr txBox="1">
            <a:spLocks noGrp="1"/>
          </p:cNvSpPr>
          <p:nvPr>
            <p:ph type="body" idx="1"/>
          </p:nvPr>
        </p:nvSpPr>
        <p:spPr>
          <a:xfrm>
            <a:off x="639025" y="3898525"/>
            <a:ext cx="10515300" cy="119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Na Macu ještě s příkazem sudo na začátku (bude třeba zadat heslo):</a:t>
            </a:r>
            <a:endParaRPr sz="2400"/>
          </a:p>
        </p:txBody>
      </p:sp>
      <p:sp>
        <p:nvSpPr>
          <p:cNvPr id="154" name="Google Shape;154;p29"/>
          <p:cNvSpPr txBox="1"/>
          <p:nvPr/>
        </p:nvSpPr>
        <p:spPr>
          <a:xfrm>
            <a:off x="1169200" y="2113975"/>
            <a:ext cx="9600300" cy="95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npm install -g @vue/cli</a:t>
            </a:r>
            <a:endParaRPr sz="3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5" name="Google Shape;155;p29"/>
          <p:cNvSpPr txBox="1"/>
          <p:nvPr/>
        </p:nvSpPr>
        <p:spPr>
          <a:xfrm>
            <a:off x="1096525" y="4417225"/>
            <a:ext cx="9600300" cy="95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sudo npm install -g @vue/cli</a:t>
            </a:r>
            <a:endParaRPr sz="3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 txBox="1">
            <a:spLocks noGrp="1"/>
          </p:cNvSpPr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Instalace Vue CLI</a:t>
            </a:r>
            <a:endParaRPr sz="3600"/>
          </a:p>
        </p:txBody>
      </p:sp>
      <p:sp>
        <p:nvSpPr>
          <p:cNvPr id="161" name="Google Shape;161;p30"/>
          <p:cNvSpPr txBox="1">
            <a:spLocks noGrp="1"/>
          </p:cNvSpPr>
          <p:nvPr>
            <p:ph type="subTitle" idx="1"/>
          </p:nvPr>
        </p:nvSpPr>
        <p:spPr>
          <a:xfrm>
            <a:off x="593633" y="4281800"/>
            <a:ext cx="10985100" cy="13125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241300" lvl="0" indent="-5080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Vue CLI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67" name="Google Shape;167;p31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Po instalaci máme k dispozici Vue CLI, z příkazové řádky se spouští příkazem:</a:t>
            </a:r>
            <a:endParaRPr sz="2400"/>
          </a:p>
        </p:txBody>
      </p:sp>
      <p:sp>
        <p:nvSpPr>
          <p:cNvPr id="168" name="Google Shape;168;p31"/>
          <p:cNvSpPr txBox="1">
            <a:spLocks noGrp="1"/>
          </p:cNvSpPr>
          <p:nvPr>
            <p:ph type="body" idx="1"/>
          </p:nvPr>
        </p:nvSpPr>
        <p:spPr>
          <a:xfrm>
            <a:off x="604275" y="3922800"/>
            <a:ext cx="10515300" cy="56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Návod na Vue CLI:</a:t>
            </a:r>
            <a:endParaRPr sz="2400"/>
          </a:p>
        </p:txBody>
      </p:sp>
      <p:sp>
        <p:nvSpPr>
          <p:cNvPr id="169" name="Google Shape;169;p31"/>
          <p:cNvSpPr txBox="1"/>
          <p:nvPr/>
        </p:nvSpPr>
        <p:spPr>
          <a:xfrm>
            <a:off x="1073475" y="4491900"/>
            <a:ext cx="75579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sng">
                <a:solidFill>
                  <a:schemeClr val="hlink"/>
                </a:solidFill>
                <a:hlinkClick r:id="rId3"/>
              </a:rPr>
              <a:t>https://cli.vuejs.org/</a:t>
            </a:r>
            <a:endParaRPr sz="3600"/>
          </a:p>
        </p:txBody>
      </p:sp>
      <p:sp>
        <p:nvSpPr>
          <p:cNvPr id="170" name="Google Shape;170;p31"/>
          <p:cNvSpPr txBox="1"/>
          <p:nvPr/>
        </p:nvSpPr>
        <p:spPr>
          <a:xfrm>
            <a:off x="1073475" y="2075613"/>
            <a:ext cx="10515300" cy="1246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vue</a:t>
            </a:r>
            <a:endParaRPr sz="3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66666"/>
                </a:solidFill>
              </a:rPr>
              <a:t>Toto dílo je licencováno pod </a:t>
            </a:r>
            <a:endParaRPr sz="24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Creative Commons Attribution-NonCommercial-ShareAlike 4.0 International License</a:t>
            </a:r>
            <a:endParaRPr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110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56" name="Google Shape;56;p15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Použití materiálů</a:t>
            </a:r>
            <a:endParaRPr/>
          </a:p>
        </p:txBody>
      </p:sp>
      <p:pic>
        <p:nvPicPr>
          <p:cNvPr id="57" name="Google Shape;57;p15"/>
          <p:cNvPicPr preferRelativeResize="0"/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4490475" y="4229750"/>
            <a:ext cx="3211050" cy="759000"/>
          </a:xfrm>
          <a:prstGeom prst="rect">
            <a:avLst/>
          </a:prstGeom>
          <a:noFill/>
          <a:ln>
            <a:noFill/>
          </a:ln>
          <a:effectLst>
            <a:reflection stA="15000" endPos="30000" dist="38100" dir="5400000" fadeDir="5400012" sy="-100000" algn="bl" rotWithShape="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Grafické rozhraní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76" name="Google Shape;176;p32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Pro vytváření a správu projektů lze použít grafické uživatelské rozhraní, které se spustí příkazem:</a:t>
            </a:r>
            <a:endParaRPr sz="2400"/>
          </a:p>
        </p:txBody>
      </p:sp>
      <p:sp>
        <p:nvSpPr>
          <p:cNvPr id="177" name="Google Shape;177;p32"/>
          <p:cNvSpPr txBox="1"/>
          <p:nvPr/>
        </p:nvSpPr>
        <p:spPr>
          <a:xfrm>
            <a:off x="979825" y="2596688"/>
            <a:ext cx="10515300" cy="82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vue ui</a:t>
            </a:r>
            <a:endParaRPr sz="3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" name="Google Shape;178;p32"/>
          <p:cNvSpPr txBox="1">
            <a:spLocks noGrp="1"/>
          </p:cNvSpPr>
          <p:nvPr>
            <p:ph type="body" idx="1"/>
          </p:nvPr>
        </p:nvSpPr>
        <p:spPr>
          <a:xfrm>
            <a:off x="604275" y="4205000"/>
            <a:ext cx="10515300" cy="96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My si ukážeme práci na příkazové řádce, ale postup je stejný i uvnitř UI</a:t>
            </a:r>
            <a:endParaRPr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Vytvoření projektu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84" name="Google Shape;184;p33"/>
          <p:cNvSpPr txBox="1">
            <a:spLocks noGrp="1"/>
          </p:cNvSpPr>
          <p:nvPr>
            <p:ph type="body" idx="1"/>
          </p:nvPr>
        </p:nvSpPr>
        <p:spPr>
          <a:xfrm>
            <a:off x="604275" y="1363200"/>
            <a:ext cx="10984500" cy="69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Vytvoříme nový projekt příkazem </a:t>
            </a:r>
            <a:r>
              <a:rPr lang="en-US" sz="2400" b="1"/>
              <a:t>vue create</a:t>
            </a:r>
            <a:r>
              <a:rPr lang="en-US" sz="2400"/>
              <a:t>:</a:t>
            </a:r>
            <a:endParaRPr sz="2400"/>
          </a:p>
        </p:txBody>
      </p:sp>
      <p:sp>
        <p:nvSpPr>
          <p:cNvPr id="185" name="Google Shape;185;p33"/>
          <p:cNvSpPr txBox="1"/>
          <p:nvPr/>
        </p:nvSpPr>
        <p:spPr>
          <a:xfrm>
            <a:off x="604275" y="2271575"/>
            <a:ext cx="10515300" cy="82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vue create mujprojekt</a:t>
            </a:r>
            <a:endParaRPr sz="3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" name="Google Shape;186;p33"/>
          <p:cNvSpPr txBox="1"/>
          <p:nvPr/>
        </p:nvSpPr>
        <p:spPr>
          <a:xfrm>
            <a:off x="3772450" y="3513275"/>
            <a:ext cx="3295500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Název našeho projektu - vytvoří se složka s tímto jménem</a:t>
            </a:r>
            <a:endParaRPr/>
          </a:p>
        </p:txBody>
      </p:sp>
      <p:cxnSp>
        <p:nvCxnSpPr>
          <p:cNvPr id="187" name="Google Shape;187;p33"/>
          <p:cNvCxnSpPr/>
          <p:nvPr/>
        </p:nvCxnSpPr>
        <p:spPr>
          <a:xfrm rot="10800000">
            <a:off x="5051225" y="3093275"/>
            <a:ext cx="0" cy="42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8" name="Google Shape;188;p33"/>
          <p:cNvSpPr txBox="1">
            <a:spLocks noGrp="1"/>
          </p:cNvSpPr>
          <p:nvPr>
            <p:ph type="body" idx="1"/>
          </p:nvPr>
        </p:nvSpPr>
        <p:spPr>
          <a:xfrm>
            <a:off x="604275" y="4333375"/>
            <a:ext cx="10984500" cy="87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Protože </a:t>
            </a:r>
            <a:r>
              <a:rPr lang="en-US" sz="2400" b="1"/>
              <a:t>vue create</a:t>
            </a:r>
            <a:r>
              <a:rPr lang="en-US" sz="2400"/>
              <a:t> vždy vytvoří novou složku s názvem projektu, tak na příkazové řádce musíme být uvnitř složky, ve které chceme projekt založit. Např.  </a:t>
            </a:r>
            <a:r>
              <a:rPr lang="en-US" sz="2400">
                <a:solidFill>
                  <a:schemeClr val="accent1"/>
                </a:solidFill>
              </a:rPr>
              <a:t>c:\projekty\</a:t>
            </a:r>
            <a:r>
              <a:rPr lang="en-US" sz="2400"/>
              <a:t> . Když pak spustíme </a:t>
            </a:r>
            <a:r>
              <a:rPr lang="en-US" sz="2400">
                <a:solidFill>
                  <a:schemeClr val="accent1"/>
                </a:solidFill>
              </a:rPr>
              <a:t>vue create mujprojekt</a:t>
            </a:r>
            <a:r>
              <a:rPr lang="en-US" sz="2400"/>
              <a:t>, vytvoří se složka </a:t>
            </a:r>
            <a:r>
              <a:rPr lang="en-US" sz="2400">
                <a:solidFill>
                  <a:schemeClr val="accent1"/>
                </a:solidFill>
              </a:rPr>
              <a:t>c:\projekty\mujprojekt\</a:t>
            </a:r>
            <a:r>
              <a:rPr lang="en-US" sz="2400"/>
              <a:t>, kde bude naše nová aplikace.</a:t>
            </a:r>
            <a:endParaRPr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Vytvoření projektu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94" name="Google Shape;194;p34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Poprvé vybereme manuální nastavení a na další obrazovce odškrtneme volbu Linter / Formatter</a:t>
            </a:r>
            <a:endParaRPr sz="2400"/>
          </a:p>
        </p:txBody>
      </p:sp>
      <p:pic>
        <p:nvPicPr>
          <p:cNvPr id="195" name="Google Shape;1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5450" y="2670225"/>
            <a:ext cx="6724579" cy="3804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p34"/>
          <p:cNvCxnSpPr/>
          <p:nvPr/>
        </p:nvCxnSpPr>
        <p:spPr>
          <a:xfrm>
            <a:off x="3485350" y="4324250"/>
            <a:ext cx="15267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7" name="Google Shape;197;p34"/>
          <p:cNvSpPr txBox="1"/>
          <p:nvPr/>
        </p:nvSpPr>
        <p:spPr>
          <a:xfrm>
            <a:off x="1485300" y="3630918"/>
            <a:ext cx="3193500" cy="13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Mezerníkem zapneme/vypneme volbu.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Stiskem Enter potvrdíme a pokračujeme dál.</a:t>
            </a:r>
            <a:endParaRPr/>
          </a:p>
        </p:txBody>
      </p:sp>
      <p:sp>
        <p:nvSpPr>
          <p:cNvPr id="198" name="Google Shape;198;p34"/>
          <p:cNvSpPr txBox="1"/>
          <p:nvPr/>
        </p:nvSpPr>
        <p:spPr>
          <a:xfrm>
            <a:off x="1564100" y="5469375"/>
            <a:ext cx="3114900" cy="10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Všechny další volby necháme ve výchozím nastavení a jen mačkáme Enter.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Přepneme se do vytvořené složky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04" name="Google Shape;204;p35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Použijeme příkaz cd a přepneme se do vytvořené složky projektu:</a:t>
            </a:r>
            <a:endParaRPr sz="2400"/>
          </a:p>
        </p:txBody>
      </p:sp>
      <p:sp>
        <p:nvSpPr>
          <p:cNvPr id="205" name="Google Shape;205;p35"/>
          <p:cNvSpPr txBox="1"/>
          <p:nvPr/>
        </p:nvSpPr>
        <p:spPr>
          <a:xfrm>
            <a:off x="979825" y="2675725"/>
            <a:ext cx="10515300" cy="91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cd mujprojekt</a:t>
            </a:r>
            <a:endParaRPr sz="3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Spuštění aplikace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1" name="Google Shape;211;p36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Vue CLI obsahuje vývojový server, ve kterém můžeme naši aplikaci spustit.</a:t>
            </a:r>
            <a:endParaRPr sz="2400"/>
          </a:p>
        </p:txBody>
      </p:sp>
      <p:sp>
        <p:nvSpPr>
          <p:cNvPr id="212" name="Google Shape;212;p36"/>
          <p:cNvSpPr txBox="1"/>
          <p:nvPr/>
        </p:nvSpPr>
        <p:spPr>
          <a:xfrm>
            <a:off x="964650" y="2404125"/>
            <a:ext cx="10515300" cy="91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npm run serve</a:t>
            </a:r>
            <a:endParaRPr sz="3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3" name="Google Shape;213;p36"/>
          <p:cNvSpPr txBox="1">
            <a:spLocks noGrp="1"/>
          </p:cNvSpPr>
          <p:nvPr>
            <p:ph type="body" idx="1"/>
          </p:nvPr>
        </p:nvSpPr>
        <p:spPr>
          <a:xfrm>
            <a:off x="964650" y="3999150"/>
            <a:ext cx="10515300" cy="73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Automaticky se spustí webový prohlížeč a otevře se naše aplikace.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•"/>
            </a:pPr>
            <a:r>
              <a:rPr lang="en-US" sz="2400"/>
              <a:t>Nespustí-li se prohlížeč automaticky, jdi v prohlížeči na adresu:</a:t>
            </a:r>
            <a:br>
              <a:rPr lang="en-US" sz="2400"/>
            </a:br>
            <a:r>
              <a:rPr lang="en-US" sz="2400" u="sng">
                <a:solidFill>
                  <a:schemeClr val="hlink"/>
                </a:solidFill>
                <a:hlinkClick r:id="rId3"/>
              </a:rPr>
              <a:t>http://localhost:8080/</a:t>
            </a:r>
            <a:endParaRPr sz="2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7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Zastavení serveru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9" name="Google Shape;219;p37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Běh serveru v příkazové řádce zastavíš stiskem kláves:</a:t>
            </a: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3000" b="1"/>
              <a:t>CTRL + C</a:t>
            </a:r>
            <a:endParaRPr sz="3000"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8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Sestavení produkční verze aplikace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5" name="Google Shape;225;p38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Chceme-li aplikaci sestavit v produkční verzi pro publikování do internetu, použijeme příkaz:</a:t>
            </a:r>
            <a:endParaRPr sz="2400"/>
          </a:p>
        </p:txBody>
      </p:sp>
      <p:sp>
        <p:nvSpPr>
          <p:cNvPr id="226" name="Google Shape;226;p38"/>
          <p:cNvSpPr txBox="1"/>
          <p:nvPr/>
        </p:nvSpPr>
        <p:spPr>
          <a:xfrm>
            <a:off x="964650" y="2646250"/>
            <a:ext cx="10515300" cy="91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npm run build</a:t>
            </a:r>
            <a:endParaRPr sz="3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7" name="Google Shape;227;p38"/>
          <p:cNvSpPr txBox="1">
            <a:spLocks noGrp="1"/>
          </p:cNvSpPr>
          <p:nvPr>
            <p:ph type="body" idx="1"/>
          </p:nvPr>
        </p:nvSpPr>
        <p:spPr>
          <a:xfrm>
            <a:off x="604275" y="4129200"/>
            <a:ext cx="10515300" cy="73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V projektu se vytvoří složka </a:t>
            </a:r>
            <a:r>
              <a:rPr lang="en-US" sz="2400" b="1"/>
              <a:t>dist</a:t>
            </a:r>
            <a:r>
              <a:rPr lang="en-US" sz="2400"/>
              <a:t>, kde je distribuční verze naší aplikace, kterou můžeme např. nahrát na server do internetu.</a:t>
            </a:r>
            <a:endParaRPr sz="2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>
            <a:spLocks noGrp="1"/>
          </p:cNvSpPr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Stažení a spuštění cizího projektu</a:t>
            </a:r>
            <a:endParaRPr sz="3600"/>
          </a:p>
        </p:txBody>
      </p:sp>
      <p:sp>
        <p:nvSpPr>
          <p:cNvPr id="233" name="Google Shape;233;p39"/>
          <p:cNvSpPr txBox="1">
            <a:spLocks noGrp="1"/>
          </p:cNvSpPr>
          <p:nvPr>
            <p:ph type="subTitle" idx="1"/>
          </p:nvPr>
        </p:nvSpPr>
        <p:spPr>
          <a:xfrm>
            <a:off x="593633" y="4281800"/>
            <a:ext cx="10985100" cy="13125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241300" lvl="0" indent="-5080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Stažení a spuštění cizího projektu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39" name="Google Shape;239;p40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 případě, že máme stažený cizí projekt vytvořený pomocí Vue CLI: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z GitHubu pomocí </a:t>
            </a:r>
            <a:r>
              <a:rPr lang="en-US">
                <a:solidFill>
                  <a:schemeClr val="accent1"/>
                </a:solidFill>
              </a:rPr>
              <a:t>git clone</a:t>
            </a:r>
            <a:r>
              <a:rPr lang="en-US"/>
              <a:t> na příkazové řádce</a:t>
            </a: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z GitHubu pomocí Github Desktop (např. úkoly z GitHub Classroom)</a:t>
            </a: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stažený a rozbalený ZIP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Stažení a spuštění cizího projektu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45" name="Google Shape;245;p41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Stažený projekt většinou obsahuje pouze nezbytné soubory - zdrojový kód aplikace a konfigurační soubory.</a:t>
            </a: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Obvykle neobsahuje podpůrné složky jako je např. </a:t>
            </a:r>
            <a:r>
              <a:rPr lang="en-US" b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node_modules</a:t>
            </a:r>
            <a:r>
              <a:rPr lang="en-US"/>
              <a:t> nebo složka </a:t>
            </a:r>
            <a:r>
              <a:rPr lang="en-US" b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dist </a:t>
            </a:r>
            <a:r>
              <a:rPr lang="en-US"/>
              <a:t>(se zkompilovanou aplikací)</a:t>
            </a: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Díky tomu je stahovaný balíček mnohem menší (např. node_modules často obsahuje desítky tisíc malých souborů).</a:t>
            </a: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800"/>
              <a:buChar char="•"/>
            </a:pPr>
            <a:r>
              <a:rPr lang="en-US"/>
              <a:t>Chybějící soubory můžeme pomocí NPM vždy po stažení cizího projektu doinstalovat.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>
                <a:solidFill>
                  <a:schemeClr val="accent1"/>
                </a:solidFill>
              </a:rPr>
              <a:t>Poznámka od Petra: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cs-CZ" sz="2400"/>
              <a:t>Vue CLI nebudeme probírat, tohle je zde jen pro ty rychlejší z vás, aby se nenudily během opakování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cs-CZ" sz="2400"/>
              <a:t>Vy už obvykle dostáváte předpřipravený projekt ode mě nebo od Martina, ale kdybyste ho nedostaly, tak si můžete šablonu projektu (včetně souborů, jako je package.json) vytvořit samy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cs-CZ" sz="2400"/>
              <a:t>Slouží na to nástroj, který se jmenuje Vue CLI, a který si můžete nainstalovat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cs-CZ" sz="2400"/>
              <a:t>Jak se to dělá, si přečtěte v následující prezentaci (nebo na stránkách o Vue CLI)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cs-CZ" sz="2400"/>
              <a:t>Prezentace je zachovaná v původním znění, proto nenavazuje přesně na to,  kde se nacházíme v akademii zrovna my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638907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2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Stažení a spuštění cizího projektu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51" name="Google Shape;251;p42"/>
          <p:cNvSpPr txBox="1">
            <a:spLocks noGrp="1"/>
          </p:cNvSpPr>
          <p:nvPr>
            <p:ph type="body" idx="1"/>
          </p:nvPr>
        </p:nvSpPr>
        <p:spPr>
          <a:xfrm>
            <a:off x="604275" y="1363200"/>
            <a:ext cx="10984500" cy="28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Vše, co aplikace potřebuje ke svému běhu je nastavené v souboru </a:t>
            </a:r>
            <a:r>
              <a:rPr lang="en-US">
                <a:solidFill>
                  <a:schemeClr val="accent1"/>
                </a:solidFill>
              </a:rPr>
              <a:t>package.json</a:t>
            </a:r>
            <a:r>
              <a:rPr lang="en-US"/>
              <a:t> - jsou tam uvedeny všechny nástroje, moduly, knihovny a jejich závislosti.</a:t>
            </a: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800"/>
              <a:buChar char="•"/>
            </a:pPr>
            <a:r>
              <a:rPr lang="en-US"/>
              <a:t>Na příkazové řádce se nacházíme uvnitř složky projektu a spustíme:</a:t>
            </a:r>
            <a:endParaRPr/>
          </a:p>
        </p:txBody>
      </p:sp>
      <p:sp>
        <p:nvSpPr>
          <p:cNvPr id="252" name="Google Shape;252;p42"/>
          <p:cNvSpPr txBox="1"/>
          <p:nvPr/>
        </p:nvSpPr>
        <p:spPr>
          <a:xfrm>
            <a:off x="1033725" y="4173900"/>
            <a:ext cx="10515300" cy="91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npm install</a:t>
            </a:r>
            <a:endParaRPr sz="3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"/>
          <p:cNvSpPr txBox="1">
            <a:spLocks noGrp="1"/>
          </p:cNvSpPr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ignore</a:t>
            </a:r>
            <a:endParaRPr sz="3600"/>
          </a:p>
        </p:txBody>
      </p:sp>
      <p:sp>
        <p:nvSpPr>
          <p:cNvPr id="258" name="Google Shape;258;p43"/>
          <p:cNvSpPr txBox="1">
            <a:spLocks noGrp="1"/>
          </p:cNvSpPr>
          <p:nvPr>
            <p:ph type="subTitle" idx="1"/>
          </p:nvPr>
        </p:nvSpPr>
        <p:spPr>
          <a:xfrm>
            <a:off x="593633" y="4281800"/>
            <a:ext cx="10985100" cy="13125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241300" lvl="0" indent="-5080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ignore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64" name="Google Shape;264;p44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V projektu se nachází soubor </a:t>
            </a:r>
            <a:r>
              <a:rPr lang="en-US">
                <a:solidFill>
                  <a:schemeClr val="accent1"/>
                </a:solidFill>
              </a:rPr>
              <a:t>.gitignore</a:t>
            </a:r>
            <a:endParaRPr>
              <a:solidFill>
                <a:schemeClr val="accent1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Může být skrytý nastavením systému (Windows) - lze zapnout.</a:t>
            </a: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Soubor obsahuje nastavení, které soubory a složky se mají ignorovat při provádění commitu a při následném odesílání na GitHub.</a:t>
            </a: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800"/>
              <a:buChar char="•"/>
            </a:pPr>
            <a:r>
              <a:rPr lang="en-US"/>
              <a:t>Takže zbytečně nesledujeme změny v souborech, které nás “nezajímají” - není to náš zdrojový kód.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Vue.js workflow</a:t>
            </a:r>
            <a:endParaRPr sz="3600"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1"/>
          </p:nvPr>
        </p:nvSpPr>
        <p:spPr>
          <a:xfrm>
            <a:off x="593633" y="4281800"/>
            <a:ext cx="10985100" cy="13125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241300" lvl="0" indent="-5080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Vue workflow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Doposud jsme v našich aplikacích vždy  připojili Vue.js skript a vytvořili instanci Vue pomocí </a:t>
            </a:r>
            <a:r>
              <a:rPr lang="en-US" sz="2400" b="1"/>
              <a:t>new Vue()</a:t>
            </a:r>
            <a:endParaRPr sz="2400" b="1"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Uvnitř instance jsme používali vlastnost </a:t>
            </a:r>
            <a:r>
              <a:rPr lang="en-US" sz="2400" b="1"/>
              <a:t>el</a:t>
            </a:r>
            <a:r>
              <a:rPr lang="en-US" sz="2400"/>
              <a:t>, která ukazovala na element, odkud si Vue vzalo HTML šablonu naší aplikace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Alternativně jsme použít vlastnost </a:t>
            </a:r>
            <a:r>
              <a:rPr lang="en-US" sz="2400" b="1"/>
              <a:t>template </a:t>
            </a:r>
            <a:r>
              <a:rPr lang="en-US" sz="2400"/>
              <a:t>a šablonu nadefinovat v JS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Výhoda je, že takto můžete Vue jednoduše zapojit již do existující stránky a pomocí Vue ovládat jen malý kousek, který potřebuje být interaktivní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•"/>
            </a:pPr>
            <a:r>
              <a:rPr lang="en-US" sz="2400"/>
              <a:t>Tento přístup stačí pro malé programy, ale nehodí se pro složitější aplikace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Vue CLI workflow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5" name="Google Shape;75;p18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Přejdeme na speciální workflow, které nám umožní využívat i další speciální možnosti: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používá se tzv. bundler (Webpack), který všechny samostatné skripty spojí do jednoho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můžeme používat tzv. single-file components - každá komponenta je obsažená v samostatném souboru včetně své šablony, skriptu a stylu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Vue.js šablony se kompilují ve vývojovém prostředí, ne až v prohlížeči = web se pak zobrazuje rychleji (viz. “probliknutí” šablony, než se nastartuje Vue)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•"/>
            </a:pPr>
            <a:r>
              <a:rPr lang="en-US" sz="2400"/>
              <a:t>Můžeme bezpečně používat ES6+ a další nástroje, jako je např. CSS preprocessor (Sass nebo Less)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Vue CLI</a:t>
            </a:r>
            <a:endParaRPr sz="3600"/>
          </a:p>
        </p:txBody>
      </p:sp>
      <p:sp>
        <p:nvSpPr>
          <p:cNvPr id="81" name="Google Shape;81;p19"/>
          <p:cNvSpPr txBox="1">
            <a:spLocks noGrp="1"/>
          </p:cNvSpPr>
          <p:nvPr>
            <p:ph type="subTitle" idx="1"/>
          </p:nvPr>
        </p:nvSpPr>
        <p:spPr>
          <a:xfrm>
            <a:off x="593633" y="4281800"/>
            <a:ext cx="10985100" cy="13125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241300" lvl="0" indent="-5080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Vue CLI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7" name="Google Shape;87;p20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CLI = command line interface</a:t>
            </a:r>
            <a:br>
              <a:rPr lang="en-US" sz="2400"/>
            </a:b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nástroj ovládaný z příkazové řádky, který má předdefinované určité prázdné šablony projektů, které můžeme použít</a:t>
            </a:r>
            <a:br>
              <a:rPr lang="en-US" sz="2400"/>
            </a:b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tyto šablony už mají nastavené workflow, které nám umožní používat pokročilé funkce a možnosti zmíněné dříve, aniž bychom je museli složitě konfigurovat</a:t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Node.js a NPM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93" name="Google Shape;93;p21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Vue workflow ke svému chodu potřebuje Node.js - tzv. javascriptový runtime, který umožňuje spouštět JavaScript mimo prohlížeč</a:t>
            </a:r>
            <a:br>
              <a:rPr lang="en-US" sz="2400"/>
            </a:b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Součástí Node.js je i NPM - Node Package Manager</a:t>
            </a:r>
            <a:br>
              <a:rPr lang="en-US" sz="2400"/>
            </a:b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NPM je tzv. balíčkovací nástroj - umožňuje nám instalovat a spouštět různé javascriptové balíčky, jedním z nich je i Vue CLI</a:t>
            </a:r>
            <a:br>
              <a:rPr lang="en-US" sz="2400"/>
            </a:b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Nainstaluj Node.js (verzi LTS) z adresy: </a:t>
            </a:r>
            <a:r>
              <a:rPr lang="en-US" sz="2400" u="sng">
                <a:solidFill>
                  <a:schemeClr val="hlink"/>
                </a:solidFill>
                <a:hlinkClick r:id="rId3"/>
              </a:rPr>
              <a:t>https://nodejs.org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Vlastní 1">
      <a:dk1>
        <a:srgbClr val="000000"/>
      </a:dk1>
      <a:lt1>
        <a:srgbClr val="FFFFFF"/>
      </a:lt1>
      <a:dk2>
        <a:srgbClr val="2B3990"/>
      </a:dk2>
      <a:lt2>
        <a:srgbClr val="E7E6E6"/>
      </a:lt2>
      <a:accent1>
        <a:srgbClr val="EB008B"/>
      </a:accent1>
      <a:accent2>
        <a:srgbClr val="FFCB04"/>
      </a:accent2>
      <a:accent3>
        <a:srgbClr val="F36F21"/>
      </a:accent3>
      <a:accent4>
        <a:srgbClr val="8CC63E"/>
      </a:accent4>
      <a:accent5>
        <a:srgbClr val="00BFE7"/>
      </a:accent5>
      <a:accent6>
        <a:srgbClr val="91268F"/>
      </a:accent6>
      <a:hlink>
        <a:srgbClr val="EB008B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1316</Words>
  <Application>Microsoft Office PowerPoint</Application>
  <PresentationFormat>Širokoúhlá obrazovka</PresentationFormat>
  <Paragraphs>135</Paragraphs>
  <Slides>32</Slides>
  <Notes>32</Notes>
  <HiddenSlides>0</HiddenSlides>
  <MMClips>0</MMClips>
  <ScaleCrop>false</ScaleCrop>
  <HeadingPairs>
    <vt:vector size="6" baseType="variant">
      <vt:variant>
        <vt:lpstr>Použitá písma</vt:lpstr>
      </vt:variant>
      <vt:variant>
        <vt:i4>7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32</vt:i4>
      </vt:variant>
    </vt:vector>
  </HeadingPairs>
  <TitlesOfParts>
    <vt:vector size="40" baseType="lpstr">
      <vt:lpstr>Roboto Mono Medium</vt:lpstr>
      <vt:lpstr>Open Sans</vt:lpstr>
      <vt:lpstr>Arial</vt:lpstr>
      <vt:lpstr>Open Sans Light</vt:lpstr>
      <vt:lpstr>Calibri</vt:lpstr>
      <vt:lpstr>Roboto Mono</vt:lpstr>
      <vt:lpstr>Amatic SC</vt:lpstr>
      <vt:lpstr>Motiv Office</vt:lpstr>
      <vt:lpstr>Vue CLI + workflow </vt:lpstr>
      <vt:lpstr>Použití materiálů</vt:lpstr>
      <vt:lpstr>Poznámka od Petra:</vt:lpstr>
      <vt:lpstr>Vue.js workflow</vt:lpstr>
      <vt:lpstr>Vue workflow</vt:lpstr>
      <vt:lpstr>Vue CLI workflow</vt:lpstr>
      <vt:lpstr>Vue CLI</vt:lpstr>
      <vt:lpstr>Vue CLI</vt:lpstr>
      <vt:lpstr>Node.js a NPM</vt:lpstr>
      <vt:lpstr>Příkazový řádek / terminál</vt:lpstr>
      <vt:lpstr>Příkazový řádek</vt:lpstr>
      <vt:lpstr>Jak se pohybovat na disku pomocí příkazové řádky</vt:lpstr>
      <vt:lpstr>Jak se pohybovat na disku pomocí příkazové řádky</vt:lpstr>
      <vt:lpstr>Jak se pohybovat na disku pomocí příkazové řádky</vt:lpstr>
      <vt:lpstr>Jak se pohybovat na disku pomocí příkazové řádky</vt:lpstr>
      <vt:lpstr>Instalace Vue CLI</vt:lpstr>
      <vt:lpstr>Instalace Vue CLI</vt:lpstr>
      <vt:lpstr>Instalace Vue CLI</vt:lpstr>
      <vt:lpstr>Vue CLI</vt:lpstr>
      <vt:lpstr>Grafické rozhraní</vt:lpstr>
      <vt:lpstr>Vytvoření projektu</vt:lpstr>
      <vt:lpstr>Vytvoření projektu</vt:lpstr>
      <vt:lpstr>Přepneme se do vytvořené složky</vt:lpstr>
      <vt:lpstr>Spuštění aplikace</vt:lpstr>
      <vt:lpstr>Zastavení serveru</vt:lpstr>
      <vt:lpstr>Sestavení produkční verze aplikace</vt:lpstr>
      <vt:lpstr>Stažení a spuštění cizího projektu</vt:lpstr>
      <vt:lpstr>Stažení a spuštění cizího projektu</vt:lpstr>
      <vt:lpstr>Stažení a spuštění cizího projektu</vt:lpstr>
      <vt:lpstr>Stažení a spuštění cizího projektu</vt:lpstr>
      <vt:lpstr>Git ignore</vt:lpstr>
      <vt:lpstr>Git ignore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Vue CLI + workflow </dc:title>
  <cp:lastModifiedBy>Petr Sedláček</cp:lastModifiedBy>
  <cp:revision>1</cp:revision>
  <dcterms:modified xsi:type="dcterms:W3CDTF">2020-06-05T11:16:13Z</dcterms:modified>
</cp:coreProperties>
</file>